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0" r:id="rId2"/>
    <p:sldId id="261" r:id="rId3"/>
    <p:sldId id="302" r:id="rId4"/>
    <p:sldId id="259" r:id="rId5"/>
    <p:sldId id="256" r:id="rId6"/>
    <p:sldId id="303" r:id="rId7"/>
    <p:sldId id="257" r:id="rId8"/>
    <p:sldId id="262" r:id="rId9"/>
    <p:sldId id="258" r:id="rId10"/>
    <p:sldId id="304" r:id="rId11"/>
    <p:sldId id="263" r:id="rId12"/>
    <p:sldId id="264" r:id="rId13"/>
    <p:sldId id="314" r:id="rId14"/>
    <p:sldId id="266" r:id="rId15"/>
    <p:sldId id="315" r:id="rId16"/>
    <p:sldId id="268" r:id="rId17"/>
    <p:sldId id="317" r:id="rId18"/>
    <p:sldId id="270" r:id="rId19"/>
    <p:sldId id="271" r:id="rId20"/>
    <p:sldId id="318" r:id="rId21"/>
    <p:sldId id="274" r:id="rId22"/>
    <p:sldId id="275" r:id="rId23"/>
    <p:sldId id="276" r:id="rId24"/>
    <p:sldId id="278" r:id="rId25"/>
    <p:sldId id="279" r:id="rId26"/>
    <p:sldId id="324" r:id="rId27"/>
    <p:sldId id="323" r:id="rId28"/>
    <p:sldId id="319" r:id="rId29"/>
    <p:sldId id="281" r:id="rId30"/>
    <p:sldId id="320" r:id="rId31"/>
    <p:sldId id="283" r:id="rId32"/>
    <p:sldId id="321" r:id="rId33"/>
    <p:sldId id="285" r:id="rId34"/>
    <p:sldId id="322" r:id="rId35"/>
    <p:sldId id="287" r:id="rId36"/>
    <p:sldId id="32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D60093"/>
    <a:srgbClr val="FF9900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0;&#1089;&#1087;&#1086;&#1083;&#1085;&#1077;&#1085;&#1080;&#1077;%20&#1073;&#1102;&#1076;&#1078;&#1077;&#1090;&#1072;%202017%20&#1075;&#1086;&#1076;&#1072;\&#1080;&#1089;&#1087;&#1086;&#1083;&#1085;&#1077;&#1085;&#1080;&#1077;%20-%20&#1088;&#1072;&#1089;&#1093;&#1086;&#1076;&#1099;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8102766268185945E-2"/>
          <c:y val="3.5527485371930907E-2"/>
          <c:w val="0.88597148926341762"/>
          <c:h val="0.87580279403118921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75.900000000000006</c:v>
                </c:pt>
                <c:pt idx="1">
                  <c:v>103.6</c:v>
                </c:pt>
                <c:pt idx="2">
                  <c:v>72.5</c:v>
                </c:pt>
                <c:pt idx="3">
                  <c:v>96.6</c:v>
                </c:pt>
                <c:pt idx="4">
                  <c:v>89.9</c:v>
                </c:pt>
                <c:pt idx="5">
                  <c:v>101.5</c:v>
                </c:pt>
                <c:pt idx="6">
                  <c:v>91.4</c:v>
                </c:pt>
                <c:pt idx="7">
                  <c:v>96.2</c:v>
                </c:pt>
                <c:pt idx="8">
                  <c:v>99.4</c:v>
                </c:pt>
              </c:numCache>
            </c:numRef>
          </c:val>
        </c:ser>
        <c:marker val="1"/>
        <c:axId val="90176128"/>
        <c:axId val="90177920"/>
      </c:lineChart>
      <c:catAx>
        <c:axId val="90176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0177920"/>
        <c:crosses val="autoZero"/>
        <c:auto val="1"/>
        <c:lblAlgn val="ctr"/>
        <c:lblOffset val="100"/>
      </c:catAx>
      <c:valAx>
        <c:axId val="90177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017612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0"/>
            <c:explosion val="20"/>
          </c:dPt>
          <c:dLbls>
            <c:dLbl>
              <c:idx val="0"/>
              <c:layout>
                <c:manualLayout>
                  <c:x val="-0.19387484171851879"/>
                  <c:y val="0.18721165938041479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err="1" smtClean="0">
                        <a:solidFill>
                          <a:schemeClr val="bg1"/>
                        </a:solidFill>
                      </a:rPr>
                      <a:t>Обще-государственные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вопросы 20,7%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1"/>
            <c:explosion val="10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6.0837553086059053E-3"/>
                  <c:y val="2.0800262816681892E-3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00" dirty="0" err="1">
                        <a:solidFill>
                          <a:srgbClr val="D60093"/>
                        </a:solidFill>
                      </a:rPr>
                      <a:t>Нац.безопасность</a:t>
                    </a:r>
                    <a:r>
                      <a:rPr lang="ru-RU" sz="1700" dirty="0">
                        <a:solidFill>
                          <a:srgbClr val="D60093"/>
                        </a:solidFill>
                      </a:rPr>
                      <a:t> и правоохранительная </a:t>
                    </a:r>
                    <a:r>
                      <a:rPr lang="ru-RU" sz="1700" dirty="0" smtClean="0">
                        <a:solidFill>
                          <a:srgbClr val="D60093"/>
                        </a:solidFill>
                      </a:rPr>
                      <a:t>деятельность 0,2%</a:t>
                    </a:r>
                    <a:endParaRPr lang="ru-RU" sz="1700" dirty="0">
                      <a:solidFill>
                        <a:srgbClr val="D60093"/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3"/>
          <c:w val="0.68312493038479238"/>
          <c:h val="0.83594115981840655"/>
        </c:manualLayout>
      </c:layout>
      <c:pieChart>
        <c:varyColors val="1"/>
        <c:ser>
          <c:idx val="0"/>
          <c:order val="0"/>
          <c:dPt>
            <c:idx val="2"/>
            <c:explosion val="22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2620858786355987"/>
                  <c:y val="1.8783554373962599E-4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800" b="0" i="0" u="none" strike="noStrike" baseline="0" dirty="0" smtClean="0">
                        <a:solidFill>
                          <a:schemeClr val="bg1"/>
                        </a:solidFill>
                        <a:latin typeface="Calibri"/>
                        <a:cs typeface="Calibri"/>
                      </a:rPr>
                      <a:t>Национальная экономика 8,9%</a:t>
                    </a:r>
                    <a:endParaRPr lang="ru-RU" sz="1800" b="0" i="0" u="none" strike="noStrike" baseline="0" dirty="0">
                      <a:solidFill>
                        <a:schemeClr val="bg1"/>
                      </a:solidFill>
                      <a:latin typeface="Calibri"/>
                      <a:cs typeface="Calibri"/>
                    </a:endParaRPr>
                  </a:p>
                </c:rich>
              </c:tx>
              <c:spPr/>
              <c:dLblPos val="bestFit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11923898722952953"/>
                  <c:y val="-0.2059806658248527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Жилищно-коммунальное хозяйство   51,8%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4"/>
            <c:explosion val="14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1628707000043387"/>
                  <c:y val="0.1691486404017295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Культура 12,9% 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6"/>
            <c:explosion val="2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16665884120306507"/>
                  <c:y val="-3.8837874959371868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rPr>
                      <a:t>Физическая культура и </a:t>
                    </a:r>
                    <a:r>
                      <a:rPr lang="ru-RU" dirty="0" smtClean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rPr>
                      <a:t>спорт 4,7%</a:t>
                    </a:r>
                    <a:endParaRPr lang="ru-RU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5"/>
            <c:explosion val="21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21742976360816704"/>
                  <c:y val="5.776235360726383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Социальная </a:t>
                    </a: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политика 0,6%</a:t>
                    </a:r>
                    <a:endParaRPr lang="ru-RU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6"/>
          <c:w val="0.68312493038479261"/>
          <c:h val="0.83594115981840666"/>
        </c:manualLayout>
      </c:layout>
      <c:pieChart>
        <c:varyColors val="1"/>
        <c:ser>
          <c:idx val="0"/>
          <c:order val="0"/>
          <c:dPt>
            <c:idx val="7"/>
            <c:explosion val="5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22105120375370887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rgbClr val="FF66FF"/>
                        </a:solidFill>
                      </a:rPr>
                      <a:t>Средства массовой </a:t>
                    </a:r>
                    <a:r>
                      <a:rPr lang="ru-RU" dirty="0" smtClean="0">
                        <a:solidFill>
                          <a:srgbClr val="FF66FF"/>
                        </a:solidFill>
                      </a:rPr>
                      <a:t>информации 0,4%</a:t>
                    </a:r>
                    <a:endParaRPr lang="ru-RU" dirty="0">
                      <a:solidFill>
                        <a:srgbClr val="FF66FF"/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8"/>
              <c:layout>
                <c:manualLayout>
                  <c:x val="0.29275139301820136"/>
                  <c:y val="-3.4048600116729812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900" dirty="0"/>
              <a:t>Структура исполнения доходной части бюджета города Жуков за </a:t>
            </a:r>
            <a:r>
              <a:rPr lang="ru-RU" sz="1900" dirty="0" smtClean="0"/>
              <a:t>2018 </a:t>
            </a:r>
            <a:r>
              <a:rPr lang="ru-RU" sz="1900" dirty="0"/>
              <a:t>год</a:t>
            </a:r>
          </a:p>
        </c:rich>
      </c:tx>
      <c:layout>
        <c:manualLayout>
          <c:xMode val="edge"/>
          <c:yMode val="edge"/>
          <c:x val="0.13234208822140478"/>
          <c:y val="2.149022076212399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исполнения доходной части бюджета города Жуков за 2015 год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3500"/>
                    </a:pPr>
                    <a:r>
                      <a:rPr lang="en-US" dirty="0" smtClean="0"/>
                      <a:t>67,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ctr"/>
              <c:showPercent val="1"/>
            </c:dLbl>
            <c:dLbl>
              <c:idx val="1"/>
              <c:layout>
                <c:manualLayout>
                  <c:x val="9.6799173328792745E-2"/>
                  <c:y val="-6.8228924816407036E-3"/>
                </c:manualLayout>
              </c:layout>
              <c:tx>
                <c:rich>
                  <a:bodyPr/>
                  <a:lstStyle/>
                  <a:p>
                    <a:pPr>
                      <a:defRPr sz="3500"/>
                    </a:pPr>
                    <a:r>
                      <a:rPr lang="en-US" dirty="0" smtClean="0"/>
                      <a:t>10,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Percent val="1"/>
            </c:dLbl>
            <c:dLbl>
              <c:idx val="2"/>
              <c:layout>
                <c:manualLayout>
                  <c:x val="0.10588351517927501"/>
                  <c:y val="0.1575487208102328"/>
                </c:manualLayout>
              </c:layout>
              <c:tx>
                <c:rich>
                  <a:bodyPr/>
                  <a:lstStyle/>
                  <a:p>
                    <a:pPr>
                      <a:defRPr sz="3500"/>
                    </a:pPr>
                    <a:r>
                      <a:rPr lang="en-US" dirty="0" smtClean="0"/>
                      <a:t>21,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67,3 млн.руб.</c:v>
                </c:pt>
                <c:pt idx="1">
                  <c:v>Неналоговые доходы             10,3 млн.руб.</c:v>
                </c:pt>
                <c:pt idx="2">
                  <c:v>Безвозмездные поступления                  21,7 млн.руб.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67.3</c:v>
                </c:pt>
                <c:pt idx="1">
                  <c:v>10.3</c:v>
                </c:pt>
                <c:pt idx="2">
                  <c:v>21.7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             67,3 млн.руб.</c:v>
                </c:pt>
                <c:pt idx="1">
                  <c:v>Неналоговые доходы             10,3 млн.руб.</c:v>
                </c:pt>
                <c:pt idx="2">
                  <c:v>Безвозмездные поступления                  21,7 млн.руб.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3.1013824884792625</c:v>
                </c:pt>
                <c:pt idx="1">
                  <c:v>0</c:v>
                </c:pt>
                <c:pt idx="2">
                  <c:v>0.21852970795568982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 baseline="0"/>
            </a:pPr>
            <a:endParaRPr lang="ru-RU"/>
          </a:p>
        </c:txPr>
      </c:legendEntry>
      <c:layout>
        <c:manualLayout>
          <c:xMode val="edge"/>
          <c:yMode val="edge"/>
          <c:x val="0.62428316839226239"/>
          <c:y val="0.24144801391963391"/>
          <c:w val="0.32823372232898046"/>
          <c:h val="0.65908706947234685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032483295538323"/>
          <c:y val="3.3305278703211212E-2"/>
          <c:w val="0.88597148926341762"/>
          <c:h val="0.87580279403118932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43.1</c:v>
                </c:pt>
                <c:pt idx="1">
                  <c:v>43.9</c:v>
                </c:pt>
                <c:pt idx="2">
                  <c:v>47</c:v>
                </c:pt>
                <c:pt idx="3">
                  <c:v>67.3</c:v>
                </c:pt>
                <c:pt idx="4">
                  <c:v>73.400000000000006</c:v>
                </c:pt>
                <c:pt idx="5">
                  <c:v>75.599999999999994</c:v>
                </c:pt>
                <c:pt idx="6">
                  <c:v>71.5</c:v>
                </c:pt>
                <c:pt idx="7">
                  <c:v>68.8</c:v>
                </c:pt>
                <c:pt idx="8">
                  <c:v>67.3</c:v>
                </c:pt>
              </c:numCache>
            </c:numRef>
          </c:val>
        </c:ser>
        <c:marker val="1"/>
        <c:axId val="92197632"/>
        <c:axId val="92199168"/>
      </c:lineChart>
      <c:catAx>
        <c:axId val="92197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199168"/>
        <c:crosses val="autoZero"/>
        <c:auto val="1"/>
        <c:lblAlgn val="ctr"/>
        <c:lblOffset val="100"/>
      </c:catAx>
      <c:valAx>
        <c:axId val="92199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19763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895202961616481E-2"/>
          <c:y val="3.5088874441413252E-2"/>
          <c:w val="0.91226509056612981"/>
          <c:h val="0.840079924264811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2018 - 67,3 млн.р.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31.1</c:v>
                </c:pt>
                <c:pt idx="1">
                  <c:v>21.2</c:v>
                </c:pt>
                <c:pt idx="2">
                  <c:v>12.8</c:v>
                </c:pt>
                <c:pt idx="3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2017 - 68,8 млн.р.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28.3</c:v>
                </c:pt>
                <c:pt idx="1">
                  <c:v>27.2</c:v>
                </c:pt>
                <c:pt idx="2">
                  <c:v>11.3</c:v>
                </c:pt>
                <c:pt idx="3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2016 - 71,5 млн. 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29.4</c:v>
                </c:pt>
                <c:pt idx="1">
                  <c:v>28.3</c:v>
                </c:pt>
                <c:pt idx="2">
                  <c:v>12.1</c:v>
                </c:pt>
                <c:pt idx="3">
                  <c:v>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2015 - 75,5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27.6</c:v>
                </c:pt>
                <c:pt idx="1">
                  <c:v>38.200000000000003</c:v>
                </c:pt>
                <c:pt idx="2">
                  <c:v>8.1</c:v>
                </c:pt>
                <c:pt idx="3">
                  <c:v>1.1000000000000001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2014 - 73,3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28.8</c:v>
                </c:pt>
                <c:pt idx="1">
                  <c:v>35.6</c:v>
                </c:pt>
                <c:pt idx="2">
                  <c:v>7.6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2013 - 67,2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26.5</c:v>
                </c:pt>
                <c:pt idx="1">
                  <c:v>32.5</c:v>
                </c:pt>
                <c:pt idx="2">
                  <c:v>7</c:v>
                </c:pt>
                <c:pt idx="3">
                  <c:v>1.2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2012 - 47,0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Земельный налог</c:v>
                </c:pt>
                <c:pt idx="2">
                  <c:v>Налог с УСН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23.2</c:v>
                </c:pt>
                <c:pt idx="1">
                  <c:v>15.9</c:v>
                </c:pt>
                <c:pt idx="2">
                  <c:v>6.9</c:v>
                </c:pt>
                <c:pt idx="3">
                  <c:v>1</c:v>
                </c:pt>
              </c:numCache>
            </c:numRef>
          </c:val>
        </c:ser>
        <c:axId val="92091136"/>
        <c:axId val="92092672"/>
      </c:barChart>
      <c:catAx>
        <c:axId val="92091136"/>
        <c:scaling>
          <c:orientation val="minMax"/>
        </c:scaling>
        <c:axPos val="b"/>
        <c:tickLblPos val="nextTo"/>
        <c:crossAx val="92092672"/>
        <c:crosses val="autoZero"/>
        <c:auto val="1"/>
        <c:lblAlgn val="ctr"/>
        <c:lblOffset val="100"/>
      </c:catAx>
      <c:valAx>
        <c:axId val="92092672"/>
        <c:scaling>
          <c:orientation val="minMax"/>
        </c:scaling>
        <c:axPos val="l"/>
        <c:majorGridlines/>
        <c:numFmt formatCode="General" sourceLinked="1"/>
        <c:tickLblPos val="nextTo"/>
        <c:crossAx val="9209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18169711518527"/>
          <c:y val="7.405178072050049E-2"/>
          <c:w val="0.32781830288481761"/>
          <c:h val="0.55638265625480665"/>
        </c:manualLayout>
      </c:layout>
      <c:txPr>
        <a:bodyPr/>
        <a:lstStyle/>
        <a:p>
          <a:pPr>
            <a:defRPr sz="2500"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9213799611784559E-2"/>
          <c:y val="3.5527485371930907E-2"/>
          <c:w val="0.88597148926341762"/>
          <c:h val="0.87580279403118921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12.6</c:v>
                </c:pt>
                <c:pt idx="1">
                  <c:v>54.7</c:v>
                </c:pt>
                <c:pt idx="2">
                  <c:v>20.100000000000001</c:v>
                </c:pt>
                <c:pt idx="3">
                  <c:v>21.9</c:v>
                </c:pt>
                <c:pt idx="4">
                  <c:v>16.100000000000001</c:v>
                </c:pt>
                <c:pt idx="5">
                  <c:v>8.2000000000000011</c:v>
                </c:pt>
                <c:pt idx="6">
                  <c:v>8.8000000000000007</c:v>
                </c:pt>
                <c:pt idx="7">
                  <c:v>10.3</c:v>
                </c:pt>
                <c:pt idx="8">
                  <c:v>10.3</c:v>
                </c:pt>
              </c:numCache>
            </c:numRef>
          </c:val>
        </c:ser>
        <c:marker val="1"/>
        <c:axId val="79234560"/>
        <c:axId val="79236096"/>
      </c:lineChart>
      <c:catAx>
        <c:axId val="79234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236096"/>
        <c:crosses val="autoZero"/>
        <c:auto val="1"/>
        <c:lblAlgn val="ctr"/>
        <c:lblOffset val="100"/>
      </c:catAx>
      <c:valAx>
        <c:axId val="79236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23456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748533380337432E-2"/>
          <c:y val="2.4115014348970142E-2"/>
          <c:w val="0.83212314207458749"/>
          <c:h val="0.802823582842620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2018-10,3 млн.р.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2.5</c:v>
                </c:pt>
                <c:pt idx="2">
                  <c:v>2.9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2017 - 10,3 млн.р.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1.9000000000000001</c:v>
                </c:pt>
                <c:pt idx="2">
                  <c:v>2.9</c:v>
                </c:pt>
                <c:pt idx="3">
                  <c:v>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2016 - 8,8 млн. 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3.4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2015 - 8,3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2.7</c:v>
                </c:pt>
                <c:pt idx="1">
                  <c:v>3.5</c:v>
                </c:pt>
                <c:pt idx="2">
                  <c:v>2.8</c:v>
                </c:pt>
                <c:pt idx="3">
                  <c:v>0.30000000000000027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2014 - 16,1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6.5</c:v>
                </c:pt>
                <c:pt idx="1">
                  <c:v>3.6</c:v>
                </c:pt>
                <c:pt idx="2">
                  <c:v>5.8</c:v>
                </c:pt>
                <c:pt idx="3">
                  <c:v>0.2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2013 - 22,0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3.6</c:v>
                </c:pt>
                <c:pt idx="2">
                  <c:v>14.1</c:v>
                </c:pt>
                <c:pt idx="3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2012 - 20,0 млн.р.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Доходы от продажи земли и имущества</c:v>
                </c:pt>
                <c:pt idx="3">
                  <c:v>Прочее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3.1</c:v>
                </c:pt>
                <c:pt idx="2">
                  <c:v>11.8</c:v>
                </c:pt>
                <c:pt idx="3">
                  <c:v>0</c:v>
                </c:pt>
              </c:numCache>
            </c:numRef>
          </c:val>
        </c:ser>
        <c:axId val="93888896"/>
        <c:axId val="93890432"/>
      </c:barChart>
      <c:catAx>
        <c:axId val="93888896"/>
        <c:scaling>
          <c:orientation val="minMax"/>
        </c:scaling>
        <c:axPos val="b"/>
        <c:tickLblPos val="nextTo"/>
        <c:crossAx val="93890432"/>
        <c:crosses val="autoZero"/>
        <c:auto val="1"/>
        <c:lblAlgn val="ctr"/>
        <c:lblOffset val="100"/>
      </c:catAx>
      <c:valAx>
        <c:axId val="93890432"/>
        <c:scaling>
          <c:orientation val="minMax"/>
        </c:scaling>
        <c:axPos val="l"/>
        <c:majorGridlines/>
        <c:numFmt formatCode="General" sourceLinked="1"/>
        <c:tickLblPos val="nextTo"/>
        <c:crossAx val="9388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58700173958453"/>
          <c:y val="6.9662236683523365E-2"/>
          <c:w val="0.31941299826041608"/>
          <c:h val="0.55638265625480665"/>
        </c:manualLayout>
      </c:layout>
      <c:txPr>
        <a:bodyPr/>
        <a:lstStyle/>
        <a:p>
          <a:pPr>
            <a:defRPr sz="2500"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032483295538323"/>
          <c:y val="2.4416452028332238E-2"/>
          <c:w val="0.88597148926341762"/>
          <c:h val="0.87580279403118932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5</c:v>
                </c:pt>
                <c:pt idx="2">
                  <c:v>5.4</c:v>
                </c:pt>
                <c:pt idx="3">
                  <c:v>7.4</c:v>
                </c:pt>
                <c:pt idx="4">
                  <c:v>0.5</c:v>
                </c:pt>
                <c:pt idx="5">
                  <c:v>17.8</c:v>
                </c:pt>
                <c:pt idx="6">
                  <c:v>11.1</c:v>
                </c:pt>
                <c:pt idx="7">
                  <c:v>17.2</c:v>
                </c:pt>
                <c:pt idx="8">
                  <c:v>21.7</c:v>
                </c:pt>
              </c:numCache>
            </c:numRef>
          </c:val>
        </c:ser>
        <c:marker val="1"/>
        <c:axId val="93789568"/>
        <c:axId val="94024832"/>
      </c:lineChart>
      <c:catAx>
        <c:axId val="93789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024832"/>
        <c:crosses val="autoZero"/>
        <c:auto val="1"/>
        <c:lblAlgn val="ctr"/>
        <c:lblOffset val="100"/>
      </c:catAx>
      <c:valAx>
        <c:axId val="94024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78956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2"/>
          <c:y val="0.16014748489328379"/>
          <c:w val="0.68312493038479283"/>
          <c:h val="0.8359411598184064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2583482559783404"/>
                  <c:y val="5.6033215555112904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err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Обще-государственные</a:t>
                    </a:r>
                    <a:r>
                      <a:rPr lang="ru-RU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вопросы</a:t>
                    </a:r>
                  </a:p>
                </c:rich>
              </c:tx>
              <c:spPr/>
              <c:dLblPos val="bestFit"/>
              <c:showCatName val="1"/>
            </c:dLbl>
            <c:dLbl>
              <c:idx val="1"/>
              <c:layout>
                <c:manualLayout>
                  <c:x val="-6.0837553086059088E-3"/>
                  <c:y val="2.0800262816681892E-3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00" dirty="0" err="1">
                        <a:solidFill>
                          <a:srgbClr val="D60093"/>
                        </a:solidFill>
                      </a:rPr>
                      <a:t>Нац.безопасность</a:t>
                    </a:r>
                    <a:r>
                      <a:rPr lang="ru-RU" sz="1700" dirty="0">
                        <a:solidFill>
                          <a:srgbClr val="D60093"/>
                        </a:solidFill>
                      </a:rPr>
                      <a:t> и правоохранительная деятельность</a:t>
                    </a:r>
                  </a:p>
                </c:rich>
              </c:tx>
              <c:spPr/>
              <c:dLblPos val="bestFit"/>
              <c:showCatName val="1"/>
            </c:dLbl>
            <c:dLbl>
              <c:idx val="2"/>
              <c:layout>
                <c:manualLayout>
                  <c:x val="8.7050000142800781E-3"/>
                  <c:y val="0.10375974640986121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800" b="0" i="0" u="none" strike="noStrike" baseline="0" dirty="0" err="1" smtClean="0">
                        <a:solidFill>
                          <a:srgbClr val="92D050"/>
                        </a:solidFill>
                        <a:latin typeface="Calibri"/>
                        <a:cs typeface="Calibri"/>
                      </a:rPr>
                      <a:t>Националь-ная</a:t>
                    </a:r>
                    <a:r>
                      <a:rPr lang="ru-RU" sz="1800" b="0" i="0" u="none" strike="noStrike" baseline="0" dirty="0" smtClean="0">
                        <a:solidFill>
                          <a:srgbClr val="92D050"/>
                        </a:solidFill>
                        <a:latin typeface="Calibri"/>
                        <a:cs typeface="Calibri"/>
                      </a:rPr>
                      <a:t> экономика</a:t>
                    </a:r>
                    <a:endParaRPr lang="ru-RU" sz="1800" b="0" i="0" u="none" strike="noStrike" baseline="0" dirty="0">
                      <a:solidFill>
                        <a:srgbClr val="92D050"/>
                      </a:solidFill>
                      <a:latin typeface="Calibri"/>
                      <a:cs typeface="Calibri"/>
                    </a:endParaRP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-0.31167107919997611"/>
                  <c:y val="-3.1076255281671784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ЖКХ</a:t>
                    </a:r>
                    <a:endParaRPr lang="ru-RU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pPr/>
              <c:dLblPos val="bestFit"/>
              <c:showCatName val="1"/>
            </c:dLbl>
            <c:dLbl>
              <c:idx val="4"/>
              <c:layout>
                <c:manualLayout>
                  <c:x val="-4.9642225730456783E-2"/>
                  <c:y val="9.9186849111318268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rgbClr val="00B0F0"/>
                        </a:solidFill>
                      </a:rPr>
                      <a:t>Культура</a:t>
                    </a:r>
                    <a:r>
                      <a:rPr lang="ru-RU" dirty="0"/>
                      <a:t> </a:t>
                    </a:r>
                  </a:p>
                </c:rich>
              </c:tx>
              <c:spPr/>
              <c:dLblPos val="bestFit"/>
            </c:dLbl>
            <c:dLbl>
              <c:idx val="5"/>
              <c:layout>
                <c:manualLayout>
                  <c:x val="-0.21742976360816704"/>
                  <c:y val="5.7762353607263846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Социальная политика</a:t>
                    </a:r>
                  </a:p>
                </c:rich>
              </c:tx>
              <c:spPr/>
              <c:dLblPos val="bestFit"/>
              <c:showCatName val="1"/>
            </c:dLbl>
            <c:dLbl>
              <c:idx val="6"/>
              <c:layout>
                <c:manualLayout>
                  <c:x val="-0.16665884120306509"/>
                  <c:y val="-3.8837874959371861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rPr>
                      <a:t>Физическая культура и спорт</a:t>
                    </a:r>
                  </a:p>
                </c:rich>
              </c:tx>
              <c:spPr/>
              <c:dLblPos val="bestFit"/>
              <c:showCatName val="1"/>
            </c:dLbl>
            <c:dLbl>
              <c:idx val="7"/>
              <c:layout>
                <c:manualLayout>
                  <c:x val="4.2239110753158025E-2"/>
                  <c:y val="-2.1304926764314284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>
                        <a:solidFill>
                          <a:srgbClr val="FF66FF"/>
                        </a:solidFill>
                      </a:rPr>
                      <a:t>Средства массовой информации</a:t>
                    </a:r>
                  </a:p>
                </c:rich>
              </c:tx>
              <c:spPr/>
              <c:dLblPos val="bestFit"/>
              <c:showCatName val="1"/>
            </c:dLbl>
            <c:dLbl>
              <c:idx val="8"/>
              <c:layout>
                <c:manualLayout>
                  <c:x val="0.29275139301820136"/>
                  <c:y val="-3.4048600116729839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Прочие</a:t>
                    </a:r>
                    <a:r>
                      <a:rPr lang="ru-RU" baseline="0"/>
                      <a:t> МБТ</a:t>
                    </a:r>
                    <a:endParaRPr lang="ru-RU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'исполнение2017 диаграмма'!$B$8:$F$15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'исполнение2017 диаграмма'!$H$8:$H$15</c:f>
              <c:numCache>
                <c:formatCode>#,##0</c:formatCode>
                <c:ptCount val="8"/>
                <c:pt idx="0">
                  <c:v>20741292</c:v>
                </c:pt>
                <c:pt idx="1">
                  <c:v>192500</c:v>
                </c:pt>
                <c:pt idx="2">
                  <c:v>8798448</c:v>
                </c:pt>
                <c:pt idx="3">
                  <c:v>51911844</c:v>
                </c:pt>
                <c:pt idx="4">
                  <c:v>12945025</c:v>
                </c:pt>
                <c:pt idx="5">
                  <c:v>620536</c:v>
                </c:pt>
                <c:pt idx="6">
                  <c:v>4680984</c:v>
                </c:pt>
                <c:pt idx="7">
                  <c:v>360524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91196353448201"/>
          <c:y val="0.16014748489328373"/>
          <c:w val="0.68312493038479238"/>
          <c:h val="0.83594115981840666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</cdr:x>
      <cdr:y>0.58025</cdr:y>
    </cdr:from>
    <cdr:to>
      <cdr:x>0.968</cdr:x>
      <cdr:y>0.71605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6610" y="3357586"/>
          <a:ext cx="1857388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</cdr:x>
      <cdr:y>0.58025</cdr:y>
    </cdr:from>
    <cdr:to>
      <cdr:x>0.968</cdr:x>
      <cdr:y>0.71605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6610" y="3357586"/>
          <a:ext cx="1857388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105CA-CF12-4681-A82E-959C088B0DC7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5426-55B8-47C0-BCE5-BF88B84F4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18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7B32-024C-490C-B241-CAE7B96729C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7B32-024C-490C-B241-CAE7B96729CF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7B32-024C-490C-B241-CAE7B96729C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97F0-DD74-4D64-8FCB-78AD1EB5E598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59F0-3C84-44C4-ADB4-A0B01378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3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Исполнение бюджета городского поселения город Жуков за 2018 год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" name="Picture 2" descr="D:\Фотоальбомы\Фото город\Благоустройство\IMG_5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272808" cy="5062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836712"/>
          <a:ext cx="685804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214290"/>
            <a:ext cx="5929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Динамика безвозмездных поступлений в бюджет города Жуков в 2010 – 2018гг.</a:t>
            </a:r>
            <a:endParaRPr lang="ru-RU" sz="1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1556792"/>
            <a:ext cx="30746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2010 –  8,3 млн.р.</a:t>
            </a:r>
          </a:p>
          <a:p>
            <a:r>
              <a:rPr lang="ru-RU" sz="2500" b="1" dirty="0" smtClean="0"/>
              <a:t>2011 –  5,0 млн.р.</a:t>
            </a:r>
          </a:p>
          <a:p>
            <a:r>
              <a:rPr lang="ru-RU" sz="2500" b="1" dirty="0" smtClean="0"/>
              <a:t>2012 –  5,4 млн.р.</a:t>
            </a:r>
          </a:p>
          <a:p>
            <a:r>
              <a:rPr lang="ru-RU" sz="2500" b="1" dirty="0" smtClean="0"/>
              <a:t>2013 –  7,4 млн.р.</a:t>
            </a:r>
          </a:p>
          <a:p>
            <a:r>
              <a:rPr lang="ru-RU" sz="2500" b="1" dirty="0" smtClean="0"/>
              <a:t>2014 –  0,5 млн.р.</a:t>
            </a:r>
          </a:p>
          <a:p>
            <a:r>
              <a:rPr lang="ru-RU" sz="2500" b="1" dirty="0" smtClean="0"/>
              <a:t>2015 – 17,8 млн.р.</a:t>
            </a:r>
          </a:p>
          <a:p>
            <a:r>
              <a:rPr lang="ru-RU" sz="2500" b="1" dirty="0" smtClean="0"/>
              <a:t>2016 – 11,1 млн.р.</a:t>
            </a:r>
          </a:p>
          <a:p>
            <a:r>
              <a:rPr lang="ru-RU" sz="2500" b="1" dirty="0" smtClean="0"/>
              <a:t>2017 – 17,2 млн.р.</a:t>
            </a:r>
          </a:p>
          <a:p>
            <a:r>
              <a:rPr lang="ru-RU" sz="2500" b="1" dirty="0" smtClean="0"/>
              <a:t>2018 </a:t>
            </a:r>
            <a:r>
              <a:rPr lang="ru-RU" sz="2500" b="1" dirty="0"/>
              <a:t>– </a:t>
            </a:r>
            <a:r>
              <a:rPr lang="ru-RU" sz="2500" b="1" dirty="0" smtClean="0"/>
              <a:t>21,7 </a:t>
            </a:r>
            <a:r>
              <a:rPr lang="ru-RU" sz="2500" b="1" dirty="0"/>
              <a:t>млн.р</a:t>
            </a:r>
            <a:r>
              <a:rPr lang="ru-RU" sz="2500" b="1" dirty="0" smtClean="0"/>
              <a:t>.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Расходы бюджета за 2018 год: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8399251"/>
              </p:ext>
            </p:extLst>
          </p:nvPr>
        </p:nvGraphicFramePr>
        <p:xfrm>
          <a:off x="1142976" y="2285992"/>
          <a:ext cx="7389464" cy="219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888"/>
                <a:gridCol w="2160240"/>
                <a:gridCol w="3024336"/>
              </a:tblGrid>
              <a:tr h="816803"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План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Факт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%  исполнения</a:t>
                      </a:r>
                      <a:endParaRPr lang="ru-RU" sz="3500" b="1" dirty="0"/>
                    </a:p>
                  </a:txBody>
                  <a:tcPr/>
                </a:tc>
              </a:tr>
              <a:tr h="1040585"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100,708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100,251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99,35%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4208" y="1857364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0070C0"/>
                </a:solidFill>
              </a:rPr>
              <a:t>млн. руб.</a:t>
            </a:r>
            <a:endParaRPr lang="ru-RU" sz="2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91880" y="5013176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51,78%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99695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20,69%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306896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12,91%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20608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4,67%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407707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8,78%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971600" y="764704"/>
          <a:ext cx="7329065" cy="580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75656" y="836712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C00000"/>
                </a:solidFill>
              </a:rPr>
              <a:t>01. Общегосударственные вопросы:</a:t>
            </a:r>
            <a:endParaRPr lang="ru-RU" sz="3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7840642"/>
              </p:ext>
            </p:extLst>
          </p:nvPr>
        </p:nvGraphicFramePr>
        <p:xfrm>
          <a:off x="1115616" y="1484784"/>
          <a:ext cx="7103142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714"/>
                <a:gridCol w="1855108"/>
                <a:gridCol w="2880320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20,782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20,741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99,80%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3429000"/>
            <a:ext cx="8072494" cy="2643206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Функционирование администрации </a:t>
            </a:r>
            <a:r>
              <a:rPr lang="ru-RU" dirty="0" smtClean="0">
                <a:solidFill>
                  <a:schemeClr val="tx1"/>
                </a:solidFill>
              </a:rPr>
              <a:t>(содержание административного здания, заработная плата работников, начисления   на заработную плату, расходы на информационное обслуживание, канцелярские и хозяйственные расходы)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</a:rPr>
              <a:t>Другие общегосударственные расходы </a:t>
            </a:r>
            <a:r>
              <a:rPr lang="ru-RU" dirty="0" smtClean="0">
                <a:solidFill>
                  <a:schemeClr val="tx1"/>
                </a:solidFill>
              </a:rPr>
              <a:t>(содержание муниципального имущества, изготовление печатной продукции, выплаты по решению суда, представительские расходы)</a:t>
            </a:r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03. Национальная безопасность             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и правоохранительная деятельность: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6958751"/>
              </p:ext>
            </p:extLst>
          </p:nvPr>
        </p:nvGraphicFramePr>
        <p:xfrm>
          <a:off x="1115616" y="1700808"/>
          <a:ext cx="6912767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638"/>
                <a:gridCol w="2030229"/>
                <a:gridCol w="2803900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0,192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0,192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072494" cy="24288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Охрана общественного правопорядка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192 тыс. руб. -  вознаграждение участникам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                  НД за дежурство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6578" y="135729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755576" y="-171400"/>
          <a:ext cx="7473081" cy="688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04.Национальная экономика: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3429606"/>
              </p:ext>
            </p:extLst>
          </p:nvPr>
        </p:nvGraphicFramePr>
        <p:xfrm>
          <a:off x="971600" y="1628800"/>
          <a:ext cx="717515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535"/>
                <a:gridCol w="2263385"/>
                <a:gridCol w="2754230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98250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8,799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8,752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99,99%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15370" cy="144130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8 млн. 752 тыс. руб. </a:t>
            </a:r>
            <a:r>
              <a:rPr lang="ru-RU" dirty="0" smtClean="0">
                <a:solidFill>
                  <a:srgbClr val="0070C0"/>
                </a:solidFill>
              </a:rPr>
              <a:t>– Дорожное  хозяйство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                  46 тыс.руб. </a:t>
            </a:r>
            <a:r>
              <a:rPr lang="ru-RU" dirty="0" smtClean="0">
                <a:solidFill>
                  <a:srgbClr val="0070C0"/>
                </a:solidFill>
              </a:rPr>
              <a:t>–      другие вопросы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                                                  (кадастровые работы)</a:t>
            </a:r>
          </a:p>
          <a:p>
            <a:pPr algn="just">
              <a:buFontTx/>
              <a:buChar char="-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10715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43408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0409  Дорожное хозяйство: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541340" y="2564904"/>
            <a:ext cx="81014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3000" dirty="0" smtClean="0"/>
              <a:t>3 млн. 356 </a:t>
            </a:r>
            <a:r>
              <a:rPr lang="ru-RU" sz="3000" dirty="0" err="1" smtClean="0"/>
              <a:t>тыс.р</a:t>
            </a:r>
            <a:r>
              <a:rPr lang="ru-RU" sz="3200" dirty="0" smtClean="0"/>
              <a:t>.</a:t>
            </a:r>
            <a:r>
              <a:rPr lang="ru-RU" sz="2000" dirty="0" smtClean="0"/>
              <a:t>– </a:t>
            </a:r>
            <a:r>
              <a:rPr lang="ru-RU" sz="2000" dirty="0"/>
              <a:t>кап. ремонт </a:t>
            </a:r>
            <a:r>
              <a:rPr lang="ru-RU" sz="2000" dirty="0" err="1"/>
              <a:t>ул.Горького-ул.Пушкина</a:t>
            </a:r>
            <a:r>
              <a:rPr lang="ru-RU" sz="2000" dirty="0"/>
              <a:t> - подъезд к ДЮСШ "Губерния</a:t>
            </a:r>
            <a:r>
              <a:rPr lang="ru-RU" sz="2000" dirty="0" smtClean="0"/>
              <a:t> (за работы 2017 г.)</a:t>
            </a:r>
          </a:p>
          <a:p>
            <a:pPr algn="just"/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76256" y="6206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2292890"/>
              </p:ext>
            </p:extLst>
          </p:nvPr>
        </p:nvGraphicFramePr>
        <p:xfrm>
          <a:off x="1115616" y="1052736"/>
          <a:ext cx="6912768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232248"/>
                <a:gridCol w="2736304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8,752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8,752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Подзаголовок 5"/>
          <p:cNvSpPr txBox="1">
            <a:spLocks/>
          </p:cNvSpPr>
          <p:nvPr/>
        </p:nvSpPr>
        <p:spPr>
          <a:xfrm>
            <a:off x="541340" y="3356992"/>
            <a:ext cx="8249000" cy="350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3000" dirty="0"/>
              <a:t>2</a:t>
            </a:r>
            <a:r>
              <a:rPr lang="ru-RU" sz="3000" dirty="0" smtClean="0"/>
              <a:t> млн. 492 тыс. р.  </a:t>
            </a:r>
            <a:r>
              <a:rPr lang="ru-RU" sz="2000" dirty="0" smtClean="0"/>
              <a:t>- </a:t>
            </a:r>
            <a:r>
              <a:rPr lang="ru-RU" sz="2000" dirty="0"/>
              <a:t>Ремонт асфальтобетонного покрытия и установка элементов обустройства улично-дорожной сети по ул. </a:t>
            </a:r>
            <a:r>
              <a:rPr lang="ru-RU" sz="2000" dirty="0" smtClean="0"/>
              <a:t>Чкалова</a:t>
            </a:r>
          </a:p>
          <a:p>
            <a:r>
              <a:rPr lang="ru-RU" sz="3000" dirty="0" smtClean="0"/>
              <a:t>1 </a:t>
            </a:r>
            <a:r>
              <a:rPr lang="ru-RU" sz="3000" dirty="0"/>
              <a:t>млн. </a:t>
            </a:r>
            <a:r>
              <a:rPr lang="ru-RU" sz="3000" dirty="0" smtClean="0"/>
              <a:t>625тыс</a:t>
            </a:r>
            <a:r>
              <a:rPr lang="ru-RU" sz="3000" dirty="0"/>
              <a:t>. </a:t>
            </a:r>
            <a:r>
              <a:rPr lang="ru-RU" sz="3000" dirty="0" smtClean="0"/>
              <a:t>р.- </a:t>
            </a:r>
            <a:r>
              <a:rPr lang="ru-RU" sz="2000" dirty="0"/>
              <a:t>Ремонт тротуаров по ул. Горького и ул. </a:t>
            </a:r>
            <a:r>
              <a:rPr lang="ru-RU" sz="2000" dirty="0" smtClean="0"/>
              <a:t>Ленина</a:t>
            </a:r>
          </a:p>
          <a:p>
            <a:pPr algn="just"/>
            <a:r>
              <a:rPr lang="ru-RU" sz="3000" dirty="0" smtClean="0"/>
              <a:t>723 </a:t>
            </a:r>
            <a:r>
              <a:rPr lang="ru-RU" sz="3000" dirty="0" err="1" smtClean="0"/>
              <a:t>тыс.р</a:t>
            </a:r>
            <a:r>
              <a:rPr lang="ru-RU" sz="3000" dirty="0" smtClean="0"/>
              <a:t>.- </a:t>
            </a:r>
            <a:r>
              <a:rPr lang="ru-RU" sz="2000" dirty="0"/>
              <a:t>Ремонт асфальтобетонного покрытия по улицам Горького, Гурьянова, Калужская, Жабо, Ленина, Первомайская, Чебышева, Рогачева, Коммунистическая, Лесная, Юбилейная, </a:t>
            </a:r>
            <a:r>
              <a:rPr lang="ru-RU" sz="2000" dirty="0" smtClean="0"/>
              <a:t>Московская</a:t>
            </a:r>
          </a:p>
          <a:p>
            <a:pPr algn="just"/>
            <a:r>
              <a:rPr lang="ru-RU" sz="3000" dirty="0" smtClean="0"/>
              <a:t>477 </a:t>
            </a:r>
            <a:r>
              <a:rPr lang="ru-RU" sz="3000" dirty="0" err="1" smtClean="0"/>
              <a:t>тыс.р</a:t>
            </a:r>
            <a:r>
              <a:rPr lang="ru-RU" sz="3000" dirty="0" smtClean="0"/>
              <a:t>. </a:t>
            </a:r>
            <a:r>
              <a:rPr lang="ru-RU" sz="2000" dirty="0" smtClean="0"/>
              <a:t>-установка </a:t>
            </a:r>
            <a:r>
              <a:rPr lang="ru-RU" sz="2000" dirty="0"/>
              <a:t>элементов обустройства автомобильных дорог по ул. Горького, соединение улиц Горького - Рогачева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3000" dirty="0" smtClean="0"/>
              <a:t>79 тыс. р. </a:t>
            </a:r>
            <a:r>
              <a:rPr lang="ru-RU" sz="2000" dirty="0" smtClean="0"/>
              <a:t>- </a:t>
            </a:r>
            <a:r>
              <a:rPr lang="ru-RU" sz="2000" dirty="0"/>
              <a:t>За экспертизу при приемке выполненных работ</a:t>
            </a:r>
            <a:endParaRPr lang="ru-RU" sz="2000" dirty="0" smtClean="0"/>
          </a:p>
          <a:p>
            <a:pPr algn="just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668699"/>
              </p:ext>
            </p:extLst>
          </p:nvPr>
        </p:nvGraphicFramePr>
        <p:xfrm>
          <a:off x="1547664" y="1772816"/>
          <a:ext cx="6264696" cy="416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982"/>
                <a:gridCol w="311971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500" dirty="0" smtClean="0"/>
                        <a:t>Доходы</a:t>
                      </a:r>
                      <a:endParaRPr lang="ru-RU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500" dirty="0" smtClean="0"/>
                        <a:t>Расходы</a:t>
                      </a:r>
                      <a:endParaRPr lang="ru-RU" sz="3500" dirty="0"/>
                    </a:p>
                  </a:txBody>
                  <a:tcPr/>
                </a:tc>
              </a:tr>
              <a:tr h="1031079"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99,4 млн. руб.</a:t>
                      </a:r>
                      <a:endParaRPr lang="ru-RU" sz="3500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100,3 млн. руб.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131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000" b="1" kern="1200" baseline="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Дефицит</a:t>
                      </a:r>
                      <a:endParaRPr lang="ru-RU" sz="3000" b="1" baseline="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191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500" b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5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0,9 млн. руб.</a:t>
                      </a:r>
                    </a:p>
                    <a:p>
                      <a:pPr marL="0" algn="ctr" defTabSz="914400" rtl="0" eaLnBrk="1" latinLnBrk="0" hangingPunct="1"/>
                      <a:endParaRPr lang="ru-RU" sz="3500" b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27584" y="620689"/>
            <a:ext cx="777240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Бюджет ГП</a:t>
            </a:r>
            <a:r>
              <a:rPr kumimoji="0" lang="ru-RU" sz="35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город Жуков за 2018 год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05.  ЖКХ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0218814"/>
              </p:ext>
            </p:extLst>
          </p:nvPr>
        </p:nvGraphicFramePr>
        <p:xfrm>
          <a:off x="1285852" y="1857364"/>
          <a:ext cx="7102572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33"/>
                <a:gridCol w="2206633"/>
                <a:gridCol w="2689306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52,327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51,912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99,21%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7950" y="142873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0501  Жилищное хозяйство: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4001714"/>
              </p:ext>
            </p:extLst>
          </p:nvPr>
        </p:nvGraphicFramePr>
        <p:xfrm>
          <a:off x="899592" y="1268760"/>
          <a:ext cx="7632848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649"/>
                <a:gridCol w="2350649"/>
                <a:gridCol w="2931550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1,500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1,500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5"/>
          <p:cNvSpPr txBox="1">
            <a:spLocks/>
          </p:cNvSpPr>
          <p:nvPr/>
        </p:nvSpPr>
        <p:spPr>
          <a:xfrm>
            <a:off x="539552" y="2924944"/>
            <a:ext cx="828680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 smtClean="0"/>
              <a:t>929 тыс.руб. – </a:t>
            </a:r>
            <a:r>
              <a:rPr lang="ru-RU" sz="3200" dirty="0" err="1" smtClean="0"/>
              <a:t>софинансирование</a:t>
            </a:r>
            <a:r>
              <a:rPr lang="ru-RU" sz="3200" dirty="0" smtClean="0"/>
              <a:t> ремонта    </a:t>
            </a:r>
          </a:p>
          <a:p>
            <a:r>
              <a:rPr lang="ru-RU" sz="3200" dirty="0" smtClean="0"/>
              <a:t>                                   подъездов жилых домов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83671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755576" y="5373216"/>
            <a:ext cx="828680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539552" y="5589240"/>
            <a:ext cx="8286808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100" dirty="0" smtClean="0"/>
              <a:t>571 тыс. руб. – взносы в Фонд капитального ремонта за неприватизированные  квартиры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rot="10800000">
            <a:off x="395536" y="3861048"/>
            <a:ext cx="3240360" cy="1656184"/>
          </a:xfrm>
          <a:prstGeom prst="wedgeRoundRectCallout">
            <a:avLst>
              <a:gd name="adj1" fmla="val 26697"/>
              <a:gd name="adj2" fmla="val 761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933056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МУП </a:t>
            </a:r>
            <a:r>
              <a:rPr lang="ru-RU" sz="2400" dirty="0" err="1" smtClean="0"/>
              <a:t>ЖилСервис</a:t>
            </a:r>
            <a:r>
              <a:rPr lang="ru-RU" sz="2400" dirty="0" smtClean="0"/>
              <a:t>:</a:t>
            </a:r>
          </a:p>
          <a:p>
            <a:pPr algn="ctr"/>
            <a:r>
              <a:rPr lang="ru-RU" sz="2400" dirty="0" smtClean="0"/>
              <a:t>Рогачева</a:t>
            </a:r>
            <a:r>
              <a:rPr lang="ru-RU" sz="2400" dirty="0" smtClean="0"/>
              <a:t>, </a:t>
            </a:r>
            <a:r>
              <a:rPr lang="ru-RU" sz="2400" dirty="0" smtClean="0"/>
              <a:t>2   </a:t>
            </a:r>
            <a:r>
              <a:rPr lang="ru-RU" sz="2400" dirty="0" smtClean="0"/>
              <a:t>Ленина, 7</a:t>
            </a:r>
          </a:p>
          <a:p>
            <a:pPr algn="ctr"/>
            <a:r>
              <a:rPr lang="ru-RU" sz="2400" dirty="0" smtClean="0"/>
              <a:t>УК Жуков:</a:t>
            </a:r>
          </a:p>
          <a:p>
            <a:pPr algn="ctr"/>
            <a:r>
              <a:rPr lang="ru-RU" sz="2400" dirty="0" smtClean="0"/>
              <a:t>М.Жукова,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0502  Коммунальное хозяйство: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2088826"/>
              </p:ext>
            </p:extLst>
          </p:nvPr>
        </p:nvGraphicFramePr>
        <p:xfrm>
          <a:off x="1115616" y="1628800"/>
          <a:ext cx="7175150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33"/>
                <a:gridCol w="2206633"/>
                <a:gridCol w="2761884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 исполнения</a:t>
                      </a:r>
                      <a:endParaRPr lang="ru-RU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9,062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9,062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3212976"/>
            <a:ext cx="864399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1 млн.777 тыс. руб</a:t>
            </a:r>
            <a:r>
              <a:rPr lang="ru-RU" sz="2800" dirty="0" smtClean="0"/>
              <a:t>.</a:t>
            </a: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 -   </a:t>
            </a:r>
            <a:r>
              <a:rPr lang="ru-RU" sz="2400" dirty="0" smtClean="0"/>
              <a:t>ГМП «Энергетик» на  содержание котельных СП за счет средств районного бюджета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 200 тыс. руб. </a:t>
            </a:r>
            <a:r>
              <a:rPr lang="ru-RU" sz="2400" dirty="0" smtClean="0"/>
              <a:t>– ГМП «Энергетик»  на подготовку к зиме</a:t>
            </a:r>
            <a:endParaRPr lang="ru-RU" sz="2500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10715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132856"/>
            <a:ext cx="864399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ru-RU" sz="25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457200" lvl="0" indent="-457200">
              <a:spcBef>
                <a:spcPct val="20000"/>
              </a:spcBef>
              <a:defRPr/>
            </a:pPr>
            <a:endParaRPr lang="ru-RU" sz="2500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119062"/>
            <a:ext cx="8643998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99 тыс. руб</a:t>
            </a:r>
            <a:r>
              <a:rPr lang="ru-RU" sz="2800" dirty="0" smtClean="0"/>
              <a:t>.</a:t>
            </a: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 – </a:t>
            </a:r>
            <a:r>
              <a:rPr lang="ru-RU" sz="2800" dirty="0" smtClean="0"/>
              <a:t>гидравлический расчет т/сетей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20 тыс. руб. </a:t>
            </a:r>
            <a:r>
              <a:rPr lang="ru-RU" sz="2800" dirty="0" smtClean="0"/>
              <a:t>– актуализация схемы т/снабжения</a:t>
            </a:r>
            <a:endParaRPr lang="ru-RU" sz="2400" dirty="0" smtClean="0"/>
          </a:p>
          <a:p>
            <a:pPr marL="457200" lvl="0" indent="-457200">
              <a:spcBef>
                <a:spcPct val="20000"/>
              </a:spcBef>
              <a:defRPr/>
            </a:pPr>
            <a:endParaRPr lang="ru-RU" sz="2500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0001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0502 Коммунальное хозяйство: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500306"/>
            <a:ext cx="864399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   </a:t>
            </a:r>
          </a:p>
          <a:p>
            <a:pPr marL="457200" lvl="0" indent="-457200">
              <a:spcBef>
                <a:spcPct val="20000"/>
              </a:spcBef>
              <a:defRPr/>
            </a:pPr>
            <a:endParaRPr lang="ru-RU" sz="25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          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24944"/>
            <a:ext cx="792088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6 млн.518 тыс. руб</a:t>
            </a:r>
            <a:r>
              <a:rPr lang="ru-RU" sz="35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–  </a:t>
            </a:r>
            <a:r>
              <a:rPr lang="ru-RU" sz="2500" dirty="0" smtClean="0"/>
              <a:t>ремонт тепловых сетей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2500" dirty="0" smtClean="0"/>
              <a:t>					     (ОБ - 5 млн.646 тыс. руб.)  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10800000">
            <a:off x="179512" y="3645024"/>
            <a:ext cx="3528392" cy="2808312"/>
          </a:xfrm>
          <a:prstGeom prst="wedgeRoundRectCallout">
            <a:avLst>
              <a:gd name="adj1" fmla="val 22839"/>
              <a:gd name="adj2" fmla="val 585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86578" y="64291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87624" y="1196752"/>
          <a:ext cx="7175150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33"/>
                <a:gridCol w="2206633"/>
                <a:gridCol w="2761884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 исполнения</a:t>
                      </a:r>
                      <a:endParaRPr lang="ru-RU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8,443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8,387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99,34%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39552" y="3789040"/>
            <a:ext cx="35283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Ул.Первомайская, 2,4</a:t>
            </a:r>
          </a:p>
          <a:p>
            <a:r>
              <a:rPr lang="ru-RU" sz="2400" dirty="0" smtClean="0"/>
              <a:t>Ул.Юбилейная, 2</a:t>
            </a:r>
          </a:p>
          <a:p>
            <a:r>
              <a:rPr lang="ru-RU" sz="2400" dirty="0" smtClean="0"/>
              <a:t>Ул.Ленина,8</a:t>
            </a:r>
          </a:p>
          <a:p>
            <a:r>
              <a:rPr lang="ru-RU" sz="2400" dirty="0" smtClean="0"/>
              <a:t>Ул.Юбилейная, 6</a:t>
            </a:r>
          </a:p>
          <a:p>
            <a:r>
              <a:rPr lang="ru-RU" sz="2400" dirty="0" smtClean="0"/>
              <a:t>Ул.Жабо,10 </a:t>
            </a:r>
          </a:p>
          <a:p>
            <a:r>
              <a:rPr lang="ru-RU" sz="2400" dirty="0" smtClean="0"/>
              <a:t>Ленина, 16-18</a:t>
            </a:r>
          </a:p>
          <a:p>
            <a:r>
              <a:rPr lang="ru-RU" sz="2400" dirty="0" smtClean="0"/>
              <a:t>Ленина, 36</a:t>
            </a: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          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933056"/>
            <a:ext cx="529208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44 тыс. руб</a:t>
            </a:r>
            <a:r>
              <a:rPr lang="ru-RU" sz="35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ru-RU" sz="2500" dirty="0" smtClean="0">
                <a:solidFill>
                  <a:schemeClr val="tx1">
                    <a:tint val="75000"/>
                  </a:schemeClr>
                </a:solidFill>
              </a:rPr>
              <a:t>– </a:t>
            </a:r>
            <a:r>
              <a:rPr lang="ru-RU" sz="2500" dirty="0" smtClean="0"/>
              <a:t>проверка смет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296 тыс.руб. </a:t>
            </a:r>
            <a:r>
              <a:rPr lang="ru-RU" sz="2500" dirty="0" smtClean="0"/>
              <a:t>– проекты т/сети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80 тыс. руб. </a:t>
            </a:r>
            <a:r>
              <a:rPr lang="ru-RU" sz="2500" dirty="0" smtClean="0"/>
              <a:t>– экспертиза при 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2500" dirty="0" smtClean="0"/>
              <a:t>                                      приёмке работ</a:t>
            </a:r>
          </a:p>
          <a:p>
            <a:pPr marL="457200" lvl="0" indent="-457200">
              <a:spcBef>
                <a:spcPct val="20000"/>
              </a:spcBef>
              <a:defRPr/>
            </a:pP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0503  Благоустройство: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7" y="1357298"/>
          <a:ext cx="7920879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41,765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41,349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99,01%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5"/>
          <p:cNvSpPr txBox="1">
            <a:spLocks/>
          </p:cNvSpPr>
          <p:nvPr/>
        </p:nvSpPr>
        <p:spPr>
          <a:xfrm>
            <a:off x="571472" y="3286124"/>
            <a:ext cx="8286808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5"/>
          <p:cNvSpPr txBox="1">
            <a:spLocks/>
          </p:cNvSpPr>
          <p:nvPr/>
        </p:nvSpPr>
        <p:spPr>
          <a:xfrm>
            <a:off x="179512" y="3068960"/>
            <a:ext cx="896448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8 млн. 814 тыс. р. </a:t>
            </a:r>
            <a:r>
              <a:rPr lang="ru-RU" sz="2800" dirty="0" smtClean="0"/>
              <a:t>– «Комфортная городская среда»   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2800" dirty="0" smtClean="0"/>
              <a:t>                                                  (ФБ и ОБ – 7 млн.941 тыс. р.)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3702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10800000">
            <a:off x="179512" y="3861048"/>
            <a:ext cx="2664296" cy="2016224"/>
          </a:xfrm>
          <a:prstGeom prst="wedgeRoundRectCallout">
            <a:avLst>
              <a:gd name="adj1" fmla="val 22570"/>
              <a:gd name="adj2" fmla="val 609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933056"/>
            <a:ext cx="259228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Двор. территории:</a:t>
            </a:r>
          </a:p>
          <a:p>
            <a:r>
              <a:rPr lang="ru-RU" sz="2400" dirty="0" smtClean="0"/>
              <a:t>Ул.Ленина, 3,5, 10</a:t>
            </a:r>
          </a:p>
          <a:p>
            <a:r>
              <a:rPr lang="ru-RU" sz="2400" dirty="0" smtClean="0"/>
              <a:t>Ул.Гурьянова, 29</a:t>
            </a:r>
          </a:p>
          <a:p>
            <a:r>
              <a:rPr lang="ru-RU" sz="2400" dirty="0" smtClean="0"/>
              <a:t>Ул. Сосновая, 1-2</a:t>
            </a:r>
          </a:p>
          <a:p>
            <a:r>
              <a:rPr lang="ru-RU" sz="2400" dirty="0" err="1" smtClean="0"/>
              <a:t>Ул.СХТ</a:t>
            </a:r>
            <a:r>
              <a:rPr lang="ru-RU" sz="2400" dirty="0" smtClean="0"/>
              <a:t>, 12,16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4509120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Общественная территория: </a:t>
            </a:r>
          </a:p>
          <a:p>
            <a:pPr algn="ctr"/>
            <a:r>
              <a:rPr lang="ru-RU" sz="2400" dirty="0" smtClean="0"/>
              <a:t>Ул.Ленина, 10,8 (сквер)</a:t>
            </a:r>
          </a:p>
          <a:p>
            <a:pPr algn="ctr"/>
            <a:r>
              <a:rPr lang="ru-RU" sz="2400" dirty="0" smtClean="0"/>
              <a:t>Устройство парка</a:t>
            </a:r>
          </a:p>
          <a:p>
            <a:pPr algn="ctr"/>
            <a:r>
              <a:rPr lang="ru-RU" sz="2400" dirty="0" smtClean="0"/>
              <a:t>по ул.Ленина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rot="10800000">
            <a:off x="3059832" y="4509120"/>
            <a:ext cx="3312368" cy="1944216"/>
          </a:xfrm>
          <a:prstGeom prst="wedgeRoundRectCallout">
            <a:avLst>
              <a:gd name="adj1" fmla="val 48621"/>
              <a:gd name="adj2" fmla="val 931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0503  Благоустройство: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7" y="1357298"/>
          <a:ext cx="7920879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41,765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41,349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99,01%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5"/>
          <p:cNvSpPr txBox="1">
            <a:spLocks/>
          </p:cNvSpPr>
          <p:nvPr/>
        </p:nvSpPr>
        <p:spPr>
          <a:xfrm>
            <a:off x="571472" y="3286124"/>
            <a:ext cx="8286808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5"/>
          <p:cNvSpPr txBox="1">
            <a:spLocks/>
          </p:cNvSpPr>
          <p:nvPr/>
        </p:nvSpPr>
        <p:spPr>
          <a:xfrm>
            <a:off x="539552" y="3068960"/>
            <a:ext cx="8352928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4 млн. 284 тыс. руб.</a:t>
            </a:r>
            <a:r>
              <a:rPr lang="ru-RU" sz="2800" dirty="0" smtClean="0"/>
              <a:t> – благоустройство проездов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2800" dirty="0" smtClean="0"/>
              <a:t>				       (ОБ – 4 млн. 280 тыс.руб.)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3702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10800000">
            <a:off x="323528" y="4149080"/>
            <a:ext cx="4968552" cy="2520280"/>
          </a:xfrm>
          <a:prstGeom prst="wedgeRoundRectCallout">
            <a:avLst>
              <a:gd name="adj1" fmla="val 24255"/>
              <a:gd name="adj2" fmla="val 719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221088"/>
            <a:ext cx="4680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Ул.Юбилейная, 12-  ул.Ленина, 8</a:t>
            </a:r>
          </a:p>
          <a:p>
            <a:endParaRPr lang="ru-RU" sz="2400" dirty="0" smtClean="0"/>
          </a:p>
          <a:p>
            <a:r>
              <a:rPr lang="ru-RU" sz="2400" dirty="0" smtClean="0"/>
              <a:t>Ул.Ленина,16, М.Жукова, 11,</a:t>
            </a:r>
          </a:p>
          <a:p>
            <a:r>
              <a:rPr lang="ru-RU" sz="2400" dirty="0" smtClean="0"/>
              <a:t> СХТ, 12-16, М.Жукова, 5, Первомайская, 7, Ленина, 5,3,36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0503  Благоустройство: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7" y="1357298"/>
          <a:ext cx="7920879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41,765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41,349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99,01%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5"/>
          <p:cNvSpPr txBox="1">
            <a:spLocks/>
          </p:cNvSpPr>
          <p:nvPr/>
        </p:nvSpPr>
        <p:spPr>
          <a:xfrm>
            <a:off x="571472" y="3286124"/>
            <a:ext cx="8286808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5"/>
          <p:cNvSpPr txBox="1">
            <a:spLocks/>
          </p:cNvSpPr>
          <p:nvPr/>
        </p:nvSpPr>
        <p:spPr>
          <a:xfrm>
            <a:off x="251520" y="2852936"/>
            <a:ext cx="8784976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       115 тыс. руб. </a:t>
            </a:r>
            <a:r>
              <a:rPr lang="ru-RU" sz="2800" dirty="0" smtClean="0"/>
              <a:t>–подготовка </a:t>
            </a:r>
            <a:r>
              <a:rPr lang="ru-RU" sz="2800" dirty="0" err="1" smtClean="0"/>
              <a:t>дизайн-проектов</a:t>
            </a:r>
            <a:endParaRPr lang="ru-RU" sz="2800" dirty="0" smtClean="0"/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        75 тыс. руб. </a:t>
            </a:r>
            <a:r>
              <a:rPr lang="ru-RU" sz="2800" dirty="0" smtClean="0"/>
              <a:t>– проверка смет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        48 тыс. руб. </a:t>
            </a:r>
            <a:r>
              <a:rPr lang="ru-RU" sz="2800" dirty="0" smtClean="0"/>
              <a:t>–    экспертиза при приёмке работ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5 млн. 805 тыс. руб.</a:t>
            </a:r>
            <a:r>
              <a:rPr lang="ru-RU" sz="2800" dirty="0" smtClean="0"/>
              <a:t> – </a:t>
            </a:r>
            <a:r>
              <a:rPr lang="ru-RU" sz="2800" dirty="0" err="1" smtClean="0"/>
              <a:t>эл.энергия</a:t>
            </a:r>
            <a:r>
              <a:rPr lang="ru-RU" sz="2800" dirty="0" smtClean="0"/>
              <a:t> на ул.освещение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3600" dirty="0" smtClean="0"/>
              <a:t>  1 млн. 447 тыс. руб. </a:t>
            </a:r>
            <a:r>
              <a:rPr lang="ru-RU" sz="2800" dirty="0" smtClean="0"/>
              <a:t>– отсыпка дорог щебнем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20 млн. 761 тыс. руб. </a:t>
            </a:r>
            <a:r>
              <a:rPr lang="ru-RU" sz="2800" dirty="0" smtClean="0"/>
              <a:t>– УМП «Благоустройство»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ru-RU" sz="2800" dirty="0" smtClean="0"/>
          </a:p>
          <a:p>
            <a:pPr marL="457200" lvl="0" indent="-457200">
              <a:spcBef>
                <a:spcPct val="20000"/>
              </a:spcBef>
              <a:defRPr/>
            </a:pPr>
            <a:endParaRPr lang="ru-RU" sz="2800" dirty="0" smtClean="0"/>
          </a:p>
          <a:p>
            <a:pPr marL="457200" lvl="0" indent="-457200">
              <a:spcBef>
                <a:spcPct val="20000"/>
              </a:spcBef>
              <a:defRPr/>
            </a:pPr>
            <a:endParaRPr lang="ru-RU" sz="2800" dirty="0" smtClean="0"/>
          </a:p>
          <a:p>
            <a:pPr marL="457200" lvl="0" indent="-457200">
              <a:spcBef>
                <a:spcPct val="20000"/>
              </a:spcBef>
              <a:defRPr/>
            </a:pPr>
            <a:endParaRPr lang="ru-RU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643702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08. Культура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6637668"/>
              </p:ext>
            </p:extLst>
          </p:nvPr>
        </p:nvGraphicFramePr>
        <p:xfrm>
          <a:off x="1357290" y="1357298"/>
          <a:ext cx="7103142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590"/>
                <a:gridCol w="2160240"/>
                <a:gridCol w="2808312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12,945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12,945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821537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Финансирование ГАУКС «Возрождение»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мероприятия в области культуры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Доходы бюджета за 2018 год: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0958565"/>
              </p:ext>
            </p:extLst>
          </p:nvPr>
        </p:nvGraphicFramePr>
        <p:xfrm>
          <a:off x="1142976" y="2285992"/>
          <a:ext cx="7389464" cy="219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872"/>
                <a:gridCol w="2232248"/>
                <a:gridCol w="3096344"/>
              </a:tblGrid>
              <a:tr h="816803"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План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Факт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500" b="1" dirty="0" smtClean="0"/>
                    </a:p>
                    <a:p>
                      <a:pPr algn="ctr"/>
                      <a:r>
                        <a:rPr lang="ru-RU" sz="3500" b="1" dirty="0" smtClean="0"/>
                        <a:t>%  исполнения</a:t>
                      </a:r>
                      <a:endParaRPr lang="ru-RU" sz="3500" b="1" dirty="0"/>
                    </a:p>
                  </a:txBody>
                  <a:tcPr/>
                </a:tc>
              </a:tr>
              <a:tr h="1040585"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99,531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99,362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99,8%</a:t>
                      </a:r>
                      <a:endParaRPr lang="ru-RU" sz="35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15140" y="1857364"/>
            <a:ext cx="1601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0070C0"/>
                </a:solidFill>
              </a:rPr>
              <a:t>млн. руб.</a:t>
            </a:r>
            <a:endParaRPr lang="ru-RU" sz="2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11.  Физическая культура и спорт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2938622"/>
              </p:ext>
            </p:extLst>
          </p:nvPr>
        </p:nvGraphicFramePr>
        <p:xfrm>
          <a:off x="1285852" y="1428736"/>
          <a:ext cx="7174581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020"/>
                <a:gridCol w="2160240"/>
                <a:gridCol w="2880321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4,681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4,681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8215370" cy="27374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4 млн. 681 тыс.р.- финансирование  ГАУКС  «Возрождение»  на мероприятия в области физ. культуры и спорта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64" y="10715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10.   Социальная политика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4661443"/>
              </p:ext>
            </p:extLst>
          </p:nvPr>
        </p:nvGraphicFramePr>
        <p:xfrm>
          <a:off x="1043608" y="1412776"/>
          <a:ext cx="7247158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33"/>
                <a:gridCol w="2206633"/>
                <a:gridCol w="2833892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0,620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0,620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5"/>
          <p:cNvSpPr txBox="1">
            <a:spLocks/>
          </p:cNvSpPr>
          <p:nvPr/>
        </p:nvSpPr>
        <p:spPr>
          <a:xfrm>
            <a:off x="539552" y="3140968"/>
            <a:ext cx="8430824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defRPr/>
            </a:pPr>
            <a:r>
              <a:rPr lang="ru-RU" sz="3200" dirty="0" smtClean="0"/>
              <a:t>  98 тыс. руб. </a:t>
            </a:r>
            <a:r>
              <a:rPr lang="ru-RU" sz="2400" dirty="0" smtClean="0"/>
              <a:t>– </a:t>
            </a:r>
            <a:r>
              <a:rPr lang="ru-RU" sz="2200" dirty="0" smtClean="0"/>
              <a:t>материальная помощь по заявлениям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3200" dirty="0" smtClean="0"/>
              <a:t>402 тыс. руб. </a:t>
            </a:r>
            <a:r>
              <a:rPr lang="ru-RU" sz="2400" dirty="0" smtClean="0"/>
              <a:t>– </a:t>
            </a:r>
            <a:r>
              <a:rPr lang="ru-RU" sz="2200" dirty="0" smtClean="0"/>
              <a:t>материальная помощь  многодетным 			                         семьям (22 семьи ежемесячно)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ru-RU" sz="3500" dirty="0" smtClean="0"/>
              <a:t>      </a:t>
            </a:r>
            <a:r>
              <a:rPr lang="ru-RU" sz="3200" dirty="0" smtClean="0"/>
              <a:t>21 тыс.руб. </a:t>
            </a:r>
            <a:r>
              <a:rPr lang="ru-RU" sz="2400" dirty="0" smtClean="0"/>
              <a:t>– </a:t>
            </a:r>
            <a:r>
              <a:rPr lang="ru-RU" sz="2200" dirty="0" smtClean="0"/>
              <a:t>на подарки ветеранам к юбилейным датам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800" dirty="0"/>
              <a:t> </a:t>
            </a:r>
            <a:r>
              <a:rPr lang="ru-RU" sz="3800" dirty="0" smtClean="0"/>
              <a:t> </a:t>
            </a:r>
            <a:r>
              <a:rPr lang="ru-RU" sz="3200" dirty="0" smtClean="0"/>
              <a:t>12 тыс.руб. </a:t>
            </a:r>
            <a:r>
              <a:rPr lang="ru-RU" sz="2400" dirty="0" smtClean="0"/>
              <a:t>– льготы работникам культуры– пенсионерам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15140" y="10001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9456" y="578078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87 тыс.руб. </a:t>
            </a:r>
            <a:r>
              <a:rPr lang="ru-RU" dirty="0" smtClean="0"/>
              <a:t>– </a:t>
            </a:r>
            <a:r>
              <a:rPr lang="ru-RU" sz="2200" dirty="0" smtClean="0"/>
              <a:t>доплата к пенсии </a:t>
            </a:r>
            <a:r>
              <a:rPr lang="ru-RU" sz="2200" dirty="0" err="1" smtClean="0"/>
              <a:t>муниц</a:t>
            </a:r>
            <a:r>
              <a:rPr lang="ru-RU" sz="2200" dirty="0" smtClean="0"/>
              <a:t>. служащим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041397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Структура расходов за 2018 год: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475656" y="908720"/>
          <a:ext cx="6753001" cy="5808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12. Средства массовой информации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4062761"/>
              </p:ext>
            </p:extLst>
          </p:nvPr>
        </p:nvGraphicFramePr>
        <p:xfrm>
          <a:off x="1043607" y="1500174"/>
          <a:ext cx="7560840" cy="153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2448272"/>
                <a:gridCol w="2808311"/>
              </a:tblGrid>
              <a:tr h="673682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План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Факт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/>
                        <a:t>%  исполнения</a:t>
                      </a:r>
                      <a:endParaRPr lang="ru-RU" sz="3000" b="1" dirty="0"/>
                    </a:p>
                  </a:txBody>
                  <a:tcPr/>
                </a:tc>
              </a:tr>
              <a:tr h="858252"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0,360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0,360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100,0%</a:t>
                      </a:r>
                      <a:endParaRPr lang="ru-RU" sz="3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215370" cy="22322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82</a:t>
            </a:r>
            <a:r>
              <a:rPr lang="ru-RU" sz="3500" dirty="0" smtClean="0">
                <a:solidFill>
                  <a:schemeClr val="tx1"/>
                </a:solidFill>
              </a:rPr>
              <a:t> тыс. руб. </a:t>
            </a:r>
            <a:r>
              <a:rPr lang="ru-RU" dirty="0" smtClean="0">
                <a:solidFill>
                  <a:schemeClr val="tx1"/>
                </a:solidFill>
              </a:rPr>
              <a:t>– «Жуков-ТВ»</a:t>
            </a: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278 тыс.руб.- </a:t>
            </a:r>
            <a:r>
              <a:rPr lang="ru-RU" dirty="0" smtClean="0">
                <a:solidFill>
                  <a:schemeClr val="tx1"/>
                </a:solidFill>
              </a:rPr>
              <a:t>на опубликование нормативных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              правовых  актов  в газете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              «Жуковский вестник»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95206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Расходы бюджета за 2018 и 2017 год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9807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руб.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484784"/>
          <a:ext cx="8280919" cy="5122796"/>
        </p:xfrm>
        <a:graphic>
          <a:graphicData uri="http://schemas.openxmlformats.org/drawingml/2006/table">
            <a:tbl>
              <a:tblPr/>
              <a:tblGrid>
                <a:gridCol w="451079"/>
                <a:gridCol w="584731"/>
                <a:gridCol w="3658752"/>
                <a:gridCol w="1804317"/>
                <a:gridCol w="1782040"/>
              </a:tblGrid>
              <a:tr h="1181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Раздел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Подраздел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 gridSpan="3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100 251 153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95 220 087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20 741 292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18 976 124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3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192 500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8 798 448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9 585 901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51 911 844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38 736 605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12 945 024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13 356 912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620 536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8 797 127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Физ.культура 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4 680 984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5 210 846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360 524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336 572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692696"/>
          <a:ext cx="685804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214290"/>
            <a:ext cx="5929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Динамика поступлений доходов бюджета города Жуков в 2010 – 2018гг.</a:t>
            </a:r>
            <a:endParaRPr lang="ru-RU" sz="1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2132856"/>
            <a:ext cx="302433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2010 –   75,9 млн.р.</a:t>
            </a:r>
          </a:p>
          <a:p>
            <a:r>
              <a:rPr lang="ru-RU" sz="2500" b="1" dirty="0" smtClean="0"/>
              <a:t>2011 – 103,6 млн.р.</a:t>
            </a:r>
          </a:p>
          <a:p>
            <a:r>
              <a:rPr lang="ru-RU" sz="2500" b="1" dirty="0" smtClean="0"/>
              <a:t>2012 –   72,5 млн.р.</a:t>
            </a:r>
          </a:p>
          <a:p>
            <a:r>
              <a:rPr lang="ru-RU" sz="2500" b="1" dirty="0" smtClean="0"/>
              <a:t>2013 –   96,6 млн.р.</a:t>
            </a:r>
          </a:p>
          <a:p>
            <a:r>
              <a:rPr lang="ru-RU" sz="2500" b="1" dirty="0" smtClean="0"/>
              <a:t>2014 –  </a:t>
            </a:r>
            <a:r>
              <a:rPr lang="en-US" sz="2500" b="1" dirty="0" smtClean="0"/>
              <a:t> 89</a:t>
            </a:r>
            <a:r>
              <a:rPr lang="ru-RU" sz="2500" b="1" dirty="0" smtClean="0"/>
              <a:t>,9 млн.р.</a:t>
            </a:r>
          </a:p>
          <a:p>
            <a:r>
              <a:rPr lang="ru-RU" sz="2500" b="1" dirty="0" smtClean="0"/>
              <a:t>2015 – 101,5 млн.р.</a:t>
            </a:r>
          </a:p>
          <a:p>
            <a:r>
              <a:rPr lang="ru-RU" sz="2500" b="1" dirty="0" smtClean="0"/>
              <a:t>2016 –   91,4 млн.р.</a:t>
            </a:r>
          </a:p>
          <a:p>
            <a:r>
              <a:rPr lang="ru-RU" sz="2500" b="1" dirty="0" smtClean="0"/>
              <a:t>2017 –   96,2 млн.р.</a:t>
            </a:r>
          </a:p>
          <a:p>
            <a:r>
              <a:rPr lang="ru-RU" sz="2500" b="1" dirty="0" smtClean="0"/>
              <a:t>2018 </a:t>
            </a:r>
            <a:r>
              <a:rPr lang="ru-RU" sz="2500" b="1" dirty="0"/>
              <a:t>–   </a:t>
            </a:r>
            <a:r>
              <a:rPr lang="ru-RU" sz="2500" b="1" dirty="0" smtClean="0"/>
              <a:t>99,4 </a:t>
            </a:r>
            <a:r>
              <a:rPr lang="ru-RU" sz="2500" b="1" dirty="0"/>
              <a:t>млн.р.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93447368"/>
              </p:ext>
            </p:extLst>
          </p:nvPr>
        </p:nvGraphicFramePr>
        <p:xfrm>
          <a:off x="428564" y="188640"/>
          <a:ext cx="871543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785794"/>
          <a:ext cx="685804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214290"/>
            <a:ext cx="5929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Динамика налоговых доходов бюджета города Жуков в 2010 – 2018гг.</a:t>
            </a:r>
            <a:endParaRPr lang="ru-RU" sz="1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1988840"/>
            <a:ext cx="32906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2010 – 43,1 млн. р.</a:t>
            </a:r>
          </a:p>
          <a:p>
            <a:r>
              <a:rPr lang="ru-RU" sz="2500" b="1" dirty="0" smtClean="0"/>
              <a:t>2011 – 43,9 млн. р.</a:t>
            </a:r>
          </a:p>
          <a:p>
            <a:r>
              <a:rPr lang="ru-RU" sz="2500" b="1" dirty="0" smtClean="0"/>
              <a:t>2012 – 47,0 млн. р.</a:t>
            </a:r>
          </a:p>
          <a:p>
            <a:r>
              <a:rPr lang="ru-RU" sz="2500" b="1" dirty="0" smtClean="0"/>
              <a:t>2013 – 67,2 млн. р.</a:t>
            </a:r>
          </a:p>
          <a:p>
            <a:r>
              <a:rPr lang="ru-RU" sz="2500" b="1" dirty="0" smtClean="0"/>
              <a:t>2014 – 73,3 млн. р.</a:t>
            </a:r>
          </a:p>
          <a:p>
            <a:r>
              <a:rPr lang="ru-RU" sz="2500" b="1" dirty="0" smtClean="0"/>
              <a:t>2015 – 75,5 млн. р.</a:t>
            </a:r>
          </a:p>
          <a:p>
            <a:r>
              <a:rPr lang="ru-RU" sz="2500" b="1" dirty="0" smtClean="0"/>
              <a:t>2016 – 71,5 млн. р.</a:t>
            </a:r>
          </a:p>
          <a:p>
            <a:r>
              <a:rPr lang="ru-RU" sz="2500" b="1" dirty="0" smtClean="0"/>
              <a:t>2017 -  68,8 млн.р.</a:t>
            </a:r>
          </a:p>
          <a:p>
            <a:r>
              <a:rPr lang="ru-RU" sz="2500" b="1" dirty="0" smtClean="0"/>
              <a:t>2018 -  67,3 млн.р.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836712"/>
          <a:ext cx="892971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2" y="285728"/>
            <a:ext cx="85347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/>
              <a:t>Динамика налоговых поступлений в бюджет города Жуков за 2012 – 2018 годы</a:t>
            </a:r>
            <a:endParaRPr 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785794"/>
          <a:ext cx="685804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214290"/>
            <a:ext cx="5929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Динамика неналоговых доходов бюджета города Жуков в 2010 – 2018гг.</a:t>
            </a:r>
            <a:endParaRPr lang="ru-RU" sz="1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908720"/>
            <a:ext cx="32906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2010 –12,6 млн. р.</a:t>
            </a:r>
          </a:p>
          <a:p>
            <a:r>
              <a:rPr lang="ru-RU" sz="2500" b="1" dirty="0" smtClean="0"/>
              <a:t>2011 –54,7 млн. р.</a:t>
            </a:r>
          </a:p>
          <a:p>
            <a:r>
              <a:rPr lang="ru-RU" sz="2500" b="1" dirty="0" smtClean="0"/>
              <a:t>2012 – 20,1 млн. р.</a:t>
            </a:r>
          </a:p>
          <a:p>
            <a:r>
              <a:rPr lang="ru-RU" sz="2500" b="1" dirty="0" smtClean="0"/>
              <a:t>2013 – 21,9 млн. р.</a:t>
            </a:r>
          </a:p>
          <a:p>
            <a:r>
              <a:rPr lang="ru-RU" sz="2500" b="1" dirty="0" smtClean="0"/>
              <a:t>2014 – 16,1 млн. р.</a:t>
            </a:r>
          </a:p>
          <a:p>
            <a:r>
              <a:rPr lang="ru-RU" sz="2500" b="1" dirty="0" smtClean="0"/>
              <a:t>2015 –   8,2 млн. р.</a:t>
            </a:r>
          </a:p>
          <a:p>
            <a:r>
              <a:rPr lang="ru-RU" sz="2500" b="1" dirty="0" smtClean="0"/>
              <a:t>2016 –   8,8 млн. р.</a:t>
            </a:r>
          </a:p>
          <a:p>
            <a:r>
              <a:rPr lang="ru-RU" sz="2500" b="1" dirty="0" smtClean="0"/>
              <a:t>2017 – 10,3 млн. р.</a:t>
            </a:r>
          </a:p>
          <a:p>
            <a:r>
              <a:rPr lang="ru-RU" sz="2500" b="1" dirty="0" smtClean="0"/>
              <a:t>2018 – 10,3 млн.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14282" y="836712"/>
          <a:ext cx="892971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314" y="285728"/>
            <a:ext cx="90725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/>
              <a:t>Динамика неналоговых поступлений в бюджет города Жуков за 2012 – 2018 годы</a:t>
            </a:r>
            <a:endParaRPr 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1429</Words>
  <Application>Microsoft Office PowerPoint</Application>
  <PresentationFormat>Экран (4:3)</PresentationFormat>
  <Paragraphs>366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Доходы бюджета за 2018 год: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Расходы бюджета за 2018 год:</vt:lpstr>
      <vt:lpstr>Структура расходов за 2018 год:</vt:lpstr>
      <vt:lpstr>Структура расходов за 2018 год:</vt:lpstr>
      <vt:lpstr>01. Общегосударственные вопросы:</vt:lpstr>
      <vt:lpstr>Структура расходов за 2018 год:</vt:lpstr>
      <vt:lpstr>03. Национальная безопасность               и правоохранительная деятельность:</vt:lpstr>
      <vt:lpstr>Структура расходов за 2018 год:</vt:lpstr>
      <vt:lpstr>04.Национальная экономика:</vt:lpstr>
      <vt:lpstr>0409  Дорожное хозяйство:</vt:lpstr>
      <vt:lpstr>Структура расходов за 2018 год:</vt:lpstr>
      <vt:lpstr>05.  ЖКХ</vt:lpstr>
      <vt:lpstr>0501  Жилищное хозяйство:</vt:lpstr>
      <vt:lpstr>0502  Коммунальное хозяйство:</vt:lpstr>
      <vt:lpstr>0502 Коммунальное хозяйство:</vt:lpstr>
      <vt:lpstr>0503  Благоустройство:</vt:lpstr>
      <vt:lpstr>0503  Благоустройство:</vt:lpstr>
      <vt:lpstr>0503  Благоустройство:</vt:lpstr>
      <vt:lpstr>Структура расходов за 2018 год:</vt:lpstr>
      <vt:lpstr>08. Культура</vt:lpstr>
      <vt:lpstr>Структура расходов за 2018 год:</vt:lpstr>
      <vt:lpstr>11.  Физическая культура и спорт</vt:lpstr>
      <vt:lpstr>Структура расходов за 2018 год:</vt:lpstr>
      <vt:lpstr>10.   Социальная политика</vt:lpstr>
      <vt:lpstr>Структура расходов за 2018 год:</vt:lpstr>
      <vt:lpstr>12. Средства массовой информации</vt:lpstr>
      <vt:lpstr>Расходы бюджета за 2018 и 2017 год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Oksana</cp:lastModifiedBy>
  <cp:revision>182</cp:revision>
  <dcterms:created xsi:type="dcterms:W3CDTF">2014-04-09T05:15:46Z</dcterms:created>
  <dcterms:modified xsi:type="dcterms:W3CDTF">2019-04-17T12:56:14Z</dcterms:modified>
</cp:coreProperties>
</file>